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3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31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3778A-8492-4FBF-8771-95F781B855D2}" type="datetimeFigureOut">
              <a:rPr lang="en-GB" smtClean="0"/>
              <a:t>15/12/2018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A72FB-0F1C-4111-B588-8BDA642F18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5078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3778A-8492-4FBF-8771-95F781B855D2}" type="datetimeFigureOut">
              <a:rPr lang="en-GB" smtClean="0"/>
              <a:t>15/12/2018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A72FB-0F1C-4111-B588-8BDA642F18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2624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3778A-8492-4FBF-8771-95F781B855D2}" type="datetimeFigureOut">
              <a:rPr lang="en-GB" smtClean="0"/>
              <a:t>15/12/2018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A72FB-0F1C-4111-B588-8BDA642F18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4373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3778A-8492-4FBF-8771-95F781B855D2}" type="datetimeFigureOut">
              <a:rPr lang="en-GB" smtClean="0"/>
              <a:t>15/12/2018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A72FB-0F1C-4111-B588-8BDA642F18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369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3778A-8492-4FBF-8771-95F781B855D2}" type="datetimeFigureOut">
              <a:rPr lang="en-GB" smtClean="0"/>
              <a:t>15/12/2018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A72FB-0F1C-4111-B588-8BDA642F18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3825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3778A-8492-4FBF-8771-95F781B855D2}" type="datetimeFigureOut">
              <a:rPr lang="en-GB" smtClean="0"/>
              <a:t>15/12/2018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A72FB-0F1C-4111-B588-8BDA642F18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264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3778A-8492-4FBF-8771-95F781B855D2}" type="datetimeFigureOut">
              <a:rPr lang="en-GB" smtClean="0"/>
              <a:t>15/12/2018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A72FB-0F1C-4111-B588-8BDA642F18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7039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3778A-8492-4FBF-8771-95F781B855D2}" type="datetimeFigureOut">
              <a:rPr lang="en-GB" smtClean="0"/>
              <a:t>15/12/2018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A72FB-0F1C-4111-B588-8BDA642F18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234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3778A-8492-4FBF-8771-95F781B855D2}" type="datetimeFigureOut">
              <a:rPr lang="en-GB" smtClean="0"/>
              <a:t>15/12/2018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A72FB-0F1C-4111-B588-8BDA642F18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21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3778A-8492-4FBF-8771-95F781B855D2}" type="datetimeFigureOut">
              <a:rPr lang="en-GB" smtClean="0"/>
              <a:t>15/12/2018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A72FB-0F1C-4111-B588-8BDA642F18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2149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3778A-8492-4FBF-8771-95F781B855D2}" type="datetimeFigureOut">
              <a:rPr lang="en-GB" smtClean="0"/>
              <a:t>15/12/2018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A72FB-0F1C-4111-B588-8BDA642F18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7053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93778A-8492-4FBF-8771-95F781B855D2}" type="datetimeFigureOut">
              <a:rPr lang="en-GB" smtClean="0"/>
              <a:t>15/12/2018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6A72FB-0F1C-4111-B588-8BDA642F18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0293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43887" y="2309159"/>
            <a:ext cx="8312725" cy="96590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rtl="1">
              <a:lnSpc>
                <a:spcPct val="115000"/>
              </a:lnSpc>
              <a:spcAft>
                <a:spcPts val="1000"/>
              </a:spcAft>
            </a:pPr>
            <a:r>
              <a:rPr lang="en-US" sz="5400" dirty="0">
                <a:latin typeface="Segoe UI Semibold" panose="020B0702040204020203" pitchFamily="34" charset="0"/>
                <a:ea typeface="Calibri" panose="020F0502020204030204" pitchFamily="34" charset="0"/>
                <a:cs typeface="Segoe UI Semibold" panose="020B0702040204020203" pitchFamily="34" charset="0"/>
              </a:rPr>
              <a:t>Synthesis of sulfanilamide</a:t>
            </a:r>
            <a:endParaRPr lang="en-GB" sz="5400" dirty="0">
              <a:effectLst/>
              <a:latin typeface="Segoe UI Semibold" panose="020B0702040204020203" pitchFamily="34" charset="0"/>
              <a:ea typeface="Calibri" panose="020F0502020204030204" pitchFamily="34" charset="0"/>
              <a:cs typeface="Segoe UI Semibold" panose="020B0702040204020203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0941" y="3717595"/>
            <a:ext cx="4978616" cy="2136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0946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7517" y="1484416"/>
            <a:ext cx="10913423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Sulfanilamide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or p-amino benzene sulfonamide was first synthesized in 1908. 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S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ulfonamide has antibacterial properties. It acts by inhibiting the formation of folic acid that is necessary for bacterial growth.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590150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4384" y="219075"/>
            <a:ext cx="11756572" cy="9223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rtl="1">
              <a:lnSpc>
                <a:spcPct val="115000"/>
              </a:lnSpc>
              <a:spcAft>
                <a:spcPts val="1000"/>
              </a:spcAft>
            </a:pPr>
            <a:r>
              <a:rPr lang="en-US" sz="24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Sulfanilamide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would be synthesized through </a:t>
            </a:r>
            <a:r>
              <a:rPr lang="en-US" sz="24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three steps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starting with acetanilide.</a:t>
            </a:r>
            <a:endParaRPr lang="en-GB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  	</a:t>
            </a:r>
            <a:endParaRPr lang="en-GB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4109006"/>
              </p:ext>
            </p:extLst>
          </p:nvPr>
        </p:nvGraphicFramePr>
        <p:xfrm>
          <a:off x="1045028" y="771896"/>
          <a:ext cx="9571512" cy="58670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CS ChemDraw Drawing" r:id="rId3" imgW="6068217" imgH="7636213" progId="ChemDraw.Document.6.0">
                  <p:embed/>
                </p:oleObj>
              </mc:Choice>
              <mc:Fallback>
                <p:oleObj name="CS ChemDraw Drawing" r:id="rId3" imgW="6068217" imgH="7636213" progId="ChemDraw.Document.6.0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5028" y="771896"/>
                        <a:ext cx="9571512" cy="586702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40482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9492" y="137384"/>
            <a:ext cx="11751275" cy="1464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rtl="1">
              <a:lnSpc>
                <a:spcPct val="200000"/>
              </a:lnSpc>
              <a:spcAft>
                <a:spcPts val="1000"/>
              </a:spcAft>
            </a:pP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Before the first step, an important issue would take place, which is the </a:t>
            </a:r>
            <a:r>
              <a:rPr lang="en-US" sz="2400" b="1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generation of the electrophile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as shown below: </a:t>
            </a: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 flipV="1">
            <a:off x="2695698" y="2291936"/>
            <a:ext cx="1850073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8750289"/>
              </p:ext>
            </p:extLst>
          </p:nvPr>
        </p:nvGraphicFramePr>
        <p:xfrm>
          <a:off x="1399651" y="1601696"/>
          <a:ext cx="9288944" cy="51080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CS ChemDraw Drawing" r:id="rId3" imgW="6275373" imgH="5146202" progId="ChemDraw.Document.6.0">
                  <p:embed/>
                </p:oleObj>
              </mc:Choice>
              <mc:Fallback>
                <p:oleObj name="CS ChemDraw Drawing" r:id="rId3" imgW="6275373" imgH="5146202" progId="ChemDraw.Document.6.0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9651" y="1601696"/>
                        <a:ext cx="9288944" cy="510802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44710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2393198" y="401353"/>
            <a:ext cx="1708211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0524237"/>
              </p:ext>
            </p:extLst>
          </p:nvPr>
        </p:nvGraphicFramePr>
        <p:xfrm>
          <a:off x="1791731" y="667264"/>
          <a:ext cx="9391134" cy="58396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CS ChemDraw Drawing" r:id="rId3" imgW="5985948" imgH="8948366" progId="ChemDraw.Document.6.0">
                  <p:embed/>
                </p:oleObj>
              </mc:Choice>
              <mc:Fallback>
                <p:oleObj name="CS ChemDraw Drawing" r:id="rId3" imgW="5985948" imgH="8948366" progId="ChemDraw.Document.6.0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1731" y="667264"/>
                        <a:ext cx="9391134" cy="583963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18785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8572733"/>
              </p:ext>
            </p:extLst>
          </p:nvPr>
        </p:nvGraphicFramePr>
        <p:xfrm>
          <a:off x="1425038" y="83127"/>
          <a:ext cx="8811491" cy="67748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CS ChemDraw Drawing" r:id="rId3" imgW="5533064" imgH="8907294" progId="ChemDraw.Document.6.0">
                  <p:embed/>
                </p:oleObj>
              </mc:Choice>
              <mc:Fallback>
                <p:oleObj name="CS ChemDraw Drawing" r:id="rId3" imgW="5533064" imgH="8907294" progId="ChemDraw.Document.6.0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5038" y="83127"/>
                        <a:ext cx="8811491" cy="677487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725339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382" y="0"/>
            <a:ext cx="11756571" cy="6884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2881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71</Words>
  <Application>Microsoft Office PowerPoint</Application>
  <PresentationFormat>Widescreen</PresentationFormat>
  <Paragraphs>5</Paragraphs>
  <Slides>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Segoe UI Semibold</vt:lpstr>
      <vt:lpstr>Times New Roman</vt:lpstr>
      <vt:lpstr>Office Theme</vt:lpstr>
      <vt:lpstr>CS ChemDraw Drawing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roaa shireen</dc:creator>
  <cp:lastModifiedBy>roaa shireen</cp:lastModifiedBy>
  <cp:revision>9</cp:revision>
  <dcterms:created xsi:type="dcterms:W3CDTF">2018-12-15T15:48:20Z</dcterms:created>
  <dcterms:modified xsi:type="dcterms:W3CDTF">2018-12-15T18:02:17Z</dcterms:modified>
</cp:coreProperties>
</file>